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13"/>
  </p:notesMasterIdLst>
  <p:sldIdLst>
    <p:sldId id="256" r:id="rId2"/>
    <p:sldId id="260" r:id="rId3"/>
    <p:sldId id="343" r:id="rId4"/>
    <p:sldId id="344" r:id="rId5"/>
    <p:sldId id="345" r:id="rId6"/>
    <p:sldId id="346" r:id="rId7"/>
    <p:sldId id="347" r:id="rId8"/>
    <p:sldId id="349" r:id="rId9"/>
    <p:sldId id="348" r:id="rId10"/>
    <p:sldId id="350" r:id="rId11"/>
    <p:sldId id="35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wood\My%20Drive\1%20-%20Home\4%20-%20Policy%20economics\1%20-%20Consulting\6%20-%20TIPS%20Ministry\63%20-%20AGOA%20analytical\tdr_overall_loss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'Sheet 1'!$B$1</c:f>
              <c:strCache>
                <c:ptCount val="1"/>
                <c:pt idx="0">
                  <c:v>AGOA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cat>
            <c:strRef>
              <c:f>'Sheet 1'!$A$2:$A$11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'Sheet 1'!$B$2:$B$11</c:f>
              <c:numCache>
                <c:formatCode>General</c:formatCode>
                <c:ptCount val="10"/>
                <c:pt idx="0">
                  <c:v>2578496052</c:v>
                </c:pt>
                <c:pt idx="1">
                  <c:v>1750421178</c:v>
                </c:pt>
                <c:pt idx="2">
                  <c:v>1730100141</c:v>
                </c:pt>
                <c:pt idx="3">
                  <c:v>1858426257</c:v>
                </c:pt>
                <c:pt idx="4">
                  <c:v>1819104789</c:v>
                </c:pt>
                <c:pt idx="5">
                  <c:v>1498020778</c:v>
                </c:pt>
                <c:pt idx="6">
                  <c:v>1224562201</c:v>
                </c:pt>
                <c:pt idx="7">
                  <c:v>1178223022</c:v>
                </c:pt>
                <c:pt idx="8">
                  <c:v>2072295643</c:v>
                </c:pt>
                <c:pt idx="9">
                  <c:v>3015290697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8F-40CD-AB16-F7D2B2BB33C3}"/>
            </c:ext>
          </c:extLst>
        </c:ser>
        <c:ser>
          <c:idx val="1"/>
          <c:order val="1"/>
          <c:tx>
            <c:strRef>
              <c:f>'Sheet 1'!$C$1</c:f>
              <c:strCache>
                <c:ptCount val="1"/>
                <c:pt idx="0">
                  <c:v>GSP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'Sheet 1'!$A$2:$A$11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'Sheet 1'!$C$2:$C$11</c:f>
              <c:numCache>
                <c:formatCode>General</c:formatCode>
                <c:ptCount val="10"/>
                <c:pt idx="0">
                  <c:v>1089963480</c:v>
                </c:pt>
                <c:pt idx="1">
                  <c:v>1365643054</c:v>
                </c:pt>
                <c:pt idx="2">
                  <c:v>1128919435</c:v>
                </c:pt>
                <c:pt idx="3">
                  <c:v>985799082</c:v>
                </c:pt>
                <c:pt idx="4">
                  <c:v>1119848693</c:v>
                </c:pt>
                <c:pt idx="5">
                  <c:v>892273674</c:v>
                </c:pt>
                <c:pt idx="6">
                  <c:v>756814784</c:v>
                </c:pt>
                <c:pt idx="7">
                  <c:v>714264922</c:v>
                </c:pt>
                <c:pt idx="8">
                  <c:v>625196683</c:v>
                </c:pt>
                <c:pt idx="9">
                  <c:v>597867943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8F-40CD-AB16-F7D2B2BB33C3}"/>
            </c:ext>
          </c:extLst>
        </c:ser>
        <c:ser>
          <c:idx val="2"/>
          <c:order val="2"/>
          <c:tx>
            <c:strRef>
              <c:f>'Sheet 1'!$D$1</c:f>
              <c:strCache>
                <c:ptCount val="1"/>
                <c:pt idx="0">
                  <c:v>MFN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'Sheet 1'!$A$2:$A$11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'Sheet 1'!$D$2:$D$11</c:f>
              <c:numCache>
                <c:formatCode>General</c:formatCode>
                <c:ptCount val="10"/>
                <c:pt idx="0">
                  <c:v>4704684427</c:v>
                </c:pt>
                <c:pt idx="1">
                  <c:v>5143516173</c:v>
                </c:pt>
                <c:pt idx="2">
                  <c:v>4565832466</c:v>
                </c:pt>
                <c:pt idx="3">
                  <c:v>4167681183</c:v>
                </c:pt>
                <c:pt idx="4">
                  <c:v>5067342143</c:v>
                </c:pt>
                <c:pt idx="5">
                  <c:v>6136505455</c:v>
                </c:pt>
                <c:pt idx="6">
                  <c:v>5623223048</c:v>
                </c:pt>
                <c:pt idx="7">
                  <c:v>9360076795</c:v>
                </c:pt>
                <c:pt idx="8">
                  <c:v>12742923359</c:v>
                </c:pt>
                <c:pt idx="9">
                  <c:v>10833387617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8F-40CD-AB16-F7D2B2BB33C3}"/>
            </c:ext>
          </c:extLst>
        </c:ser>
        <c:ser>
          <c:idx val="3"/>
          <c:order val="3"/>
          <c:tx>
            <c:strRef>
              <c:f>'Sheet 1'!$E$1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'Sheet 1'!$A$2:$A$11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'Sheet 1'!$E$2:$E$11</c:f>
              <c:numCache>
                <c:formatCode>General</c:formatCode>
                <c:ptCount val="10"/>
                <c:pt idx="0">
                  <c:v>18958553</c:v>
                </c:pt>
                <c:pt idx="1">
                  <c:v>19044044</c:v>
                </c:pt>
                <c:pt idx="2">
                  <c:v>20549979</c:v>
                </c:pt>
                <c:pt idx="3">
                  <c:v>22149783</c:v>
                </c:pt>
                <c:pt idx="4">
                  <c:v>13314571</c:v>
                </c:pt>
                <c:pt idx="5">
                  <c:v>18304113</c:v>
                </c:pt>
                <c:pt idx="6">
                  <c:v>19368698</c:v>
                </c:pt>
                <c:pt idx="7">
                  <c:v>11116062</c:v>
                </c:pt>
                <c:pt idx="8">
                  <c:v>6433137</c:v>
                </c:pt>
                <c:pt idx="9">
                  <c:v>7155197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8F-40CD-AB16-F7D2B2BB33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97988175"/>
        <c:axId val="280151983"/>
      </c:barChart>
      <c:lineChart>
        <c:grouping val="standard"/>
        <c:varyColors val="0"/>
        <c:ser>
          <c:idx val="4"/>
          <c:order val="4"/>
          <c:tx>
            <c:strRef>
              <c:f>'Sheet 1'!$F$1</c:f>
              <c:strCache>
                <c:ptCount val="1"/>
                <c:pt idx="0">
                  <c:v>AGOA share of total exports</c:v>
                </c:pt>
              </c:strCache>
            </c:strRef>
          </c:tx>
          <c:spPr>
            <a:ln w="28575" cap="rnd">
              <a:solidFill>
                <a:schemeClr val="accent1">
                  <a:shade val="53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'Sheet 1'!$A$2:$A$11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'Sheet 1'!$F$2:$F$11</c:f>
              <c:numCache>
                <c:formatCode>0%</c:formatCode>
                <c:ptCount val="10"/>
                <c:pt idx="0">
                  <c:v>0.30725268766831298</c:v>
                </c:pt>
                <c:pt idx="1">
                  <c:v>0.21143865007808599</c:v>
                </c:pt>
                <c:pt idx="2">
                  <c:v>0.23237162158876001</c:v>
                </c:pt>
                <c:pt idx="3">
                  <c:v>0.26420406326275497</c:v>
                </c:pt>
                <c:pt idx="4">
                  <c:v>0.22683207095368901</c:v>
                </c:pt>
                <c:pt idx="5">
                  <c:v>0.17530749473544699</c:v>
                </c:pt>
                <c:pt idx="6">
                  <c:v>0.16062004504567001</c:v>
                </c:pt>
                <c:pt idx="7">
                  <c:v>0.104603729705781</c:v>
                </c:pt>
                <c:pt idx="8">
                  <c:v>0.134156530362915</c:v>
                </c:pt>
                <c:pt idx="9">
                  <c:v>0.208617197926524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58F-40CD-AB16-F7D2B2BB33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7350319"/>
        <c:axId val="1227351279"/>
      </c:lineChart>
      <c:catAx>
        <c:axId val="497988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0151983"/>
        <c:crosses val="autoZero"/>
        <c:auto val="1"/>
        <c:lblAlgn val="ctr"/>
        <c:lblOffset val="100"/>
        <c:noMultiLvlLbl val="0"/>
      </c:catAx>
      <c:valAx>
        <c:axId val="280151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USD]\ 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988175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2.7751495193746954E-2"/>
                <c:y val="0.2275312855517633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ZA"/>
                    <a:t>Exports, USD Billions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1227351279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AGOA share of exports, %</a:t>
                </a:r>
              </a:p>
            </c:rich>
          </c:tx>
          <c:layout>
            <c:manualLayout>
              <c:xMode val="edge"/>
              <c:yMode val="edge"/>
              <c:x val="0.93893399693243673"/>
              <c:y val="0.187273297322476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7350319"/>
        <c:crosses val="max"/>
        <c:crossBetween val="between"/>
      </c:valAx>
      <c:catAx>
        <c:axId val="12273503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735127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'Sheet 1'!$B$1</c:f>
              <c:strCache>
                <c:ptCount val="1"/>
                <c:pt idx="0">
                  <c:v>AGOA_Val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'Sheet 1'!$A$2:$A$11</c:f>
              <c:strCach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strCache>
            </c:strRef>
          </c:cat>
          <c:val>
            <c:numRef>
              <c:f>'Sheet 1'!$B$2:$B$11</c:f>
              <c:numCache>
                <c:formatCode>General</c:formatCode>
                <c:ptCount val="10"/>
                <c:pt idx="0">
                  <c:v>66234323.680918902</c:v>
                </c:pt>
                <c:pt idx="1">
                  <c:v>44684926.411474898</c:v>
                </c:pt>
                <c:pt idx="2">
                  <c:v>44783767.233992502</c:v>
                </c:pt>
                <c:pt idx="3">
                  <c:v>49250747.347423002</c:v>
                </c:pt>
                <c:pt idx="4">
                  <c:v>57486497.443510197</c:v>
                </c:pt>
                <c:pt idx="5">
                  <c:v>50020711.315483399</c:v>
                </c:pt>
                <c:pt idx="6">
                  <c:v>43566586.821398601</c:v>
                </c:pt>
                <c:pt idx="7">
                  <c:v>36647733.830467597</c:v>
                </c:pt>
                <c:pt idx="8">
                  <c:v>74169913.271479502</c:v>
                </c:pt>
                <c:pt idx="9">
                  <c:v>98943220.351143703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06-4523-831F-DD5EDAD4C9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54369663"/>
        <c:axId val="1254365823"/>
      </c:lineChart>
      <c:catAx>
        <c:axId val="125436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4365823"/>
        <c:crosses val="autoZero"/>
        <c:auto val="1"/>
        <c:lblAlgn val="ctr"/>
        <c:lblOffset val="100"/>
        <c:noMultiLvlLbl val="0"/>
      </c:catAx>
      <c:valAx>
        <c:axId val="1254365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USD]\ 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4369663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ZA"/>
                    <a:t>USD Millions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Pref!$B$1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Pref!$A$2:$A$8</c:f>
              <c:strCache>
                <c:ptCount val="7"/>
                <c:pt idx="0">
                  <c:v>No preference</c:v>
                </c:pt>
                <c:pt idx="1">
                  <c:v>0% to 5%</c:v>
                </c:pt>
                <c:pt idx="2">
                  <c:v>5% to 10%</c:v>
                </c:pt>
                <c:pt idx="3">
                  <c:v>10% to 15%</c:v>
                </c:pt>
                <c:pt idx="4">
                  <c:v>15% to 20%</c:v>
                </c:pt>
                <c:pt idx="5">
                  <c:v>20% to 25%</c:v>
                </c:pt>
                <c:pt idx="6">
                  <c:v>Greater than 25%</c:v>
                </c:pt>
              </c:strCache>
            </c:strRef>
          </c:cat>
          <c:val>
            <c:numRef>
              <c:f>Pref!$B$2:$B$8</c:f>
              <c:numCache>
                <c:formatCode>[$USD]\ #\ ##0</c:formatCode>
                <c:ptCount val="7"/>
                <c:pt idx="0">
                  <c:v>12017885</c:v>
                </c:pt>
                <c:pt idx="1">
                  <c:v>2636873429</c:v>
                </c:pt>
                <c:pt idx="2">
                  <c:v>295736976</c:v>
                </c:pt>
                <c:pt idx="3">
                  <c:v>7575561</c:v>
                </c:pt>
                <c:pt idx="4">
                  <c:v>14834748</c:v>
                </c:pt>
                <c:pt idx="5">
                  <c:v>32478479</c:v>
                </c:pt>
                <c:pt idx="6">
                  <c:v>15773619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DA-414D-80DF-595CAC1263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254351423"/>
        <c:axId val="1254350463"/>
      </c:barChart>
      <c:catAx>
        <c:axId val="125435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4350463"/>
        <c:crosses val="autoZero"/>
        <c:auto val="1"/>
        <c:lblAlgn val="ctr"/>
        <c:lblOffset val="100"/>
        <c:noMultiLvlLbl val="0"/>
      </c:catAx>
      <c:valAx>
        <c:axId val="1254350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USD]\ #\ 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4351423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/>
                    <a:t>USD Millions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Agriculture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Sheet1!$B$2:$F$2</c:f>
              <c:numCache>
                <c:formatCode>#,##0</c:formatCode>
                <c:ptCount val="5"/>
                <c:pt idx="0">
                  <c:v>9656155.9882907197</c:v>
                </c:pt>
                <c:pt idx="1">
                  <c:v>5638199.1577458298</c:v>
                </c:pt>
                <c:pt idx="2">
                  <c:v>5261313.9330885196</c:v>
                </c:pt>
                <c:pt idx="3">
                  <c:v>7441042.5064532598</c:v>
                </c:pt>
                <c:pt idx="4">
                  <c:v>7023139.9945287406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F9-4ED8-BFF9-9349DE356F3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Manufacturing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Sheet1!$B$3:$F$3</c:f>
              <c:numCache>
                <c:formatCode>#,##0</c:formatCode>
                <c:ptCount val="5"/>
                <c:pt idx="0">
                  <c:v>80340945.854731098</c:v>
                </c:pt>
                <c:pt idx="1">
                  <c:v>71935737.076936498</c:v>
                </c:pt>
                <c:pt idx="2">
                  <c:v>68427750.338581204</c:v>
                </c:pt>
                <c:pt idx="3">
                  <c:v>53191495.180052206</c:v>
                </c:pt>
                <c:pt idx="4">
                  <c:v>80935513.925669804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F9-4ED8-BFF9-9349DE356F31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Mining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Sheet1!$B$4:$F$4</c:f>
              <c:numCache>
                <c:formatCode>#,##0</c:formatCode>
                <c:ptCount val="5"/>
                <c:pt idx="0">
                  <c:v>7970540.5871050702</c:v>
                </c:pt>
                <c:pt idx="1">
                  <c:v>12936399.397158401</c:v>
                </c:pt>
                <c:pt idx="2">
                  <c:v>9726176.4534023497</c:v>
                </c:pt>
                <c:pt idx="3">
                  <c:v>78139097.463592201</c:v>
                </c:pt>
                <c:pt idx="4">
                  <c:v>25484189.1175729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F9-4ED8-BFF9-9349DE356F3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648075440"/>
        <c:axId val="648085040"/>
      </c:barChart>
      <c:catAx>
        <c:axId val="64807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8085040"/>
        <c:crosses val="autoZero"/>
        <c:auto val="1"/>
        <c:lblAlgn val="ctr"/>
        <c:lblOffset val="100"/>
        <c:noMultiLvlLbl val="0"/>
      </c:catAx>
      <c:valAx>
        <c:axId val="648085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USD]\ 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8075440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ZA"/>
                    <a:t>USD Millions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B51AA-631D-4702-933F-6766BB5A9C29}" type="datetimeFigureOut">
              <a:rPr lang="en-ZA" smtClean="0"/>
              <a:t>2024/06/26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EE089-6903-4401-9EDB-A14DB78586A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60797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15889"/>
            <a:ext cx="5410200" cy="223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  <a:solidFill>
            <a:schemeClr val="accent1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459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51451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4503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393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2024/06/26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70614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2024/06/26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382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2024/06/26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2246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2024/06/26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332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6A9238-D06E-489F-A6B0-4BF45578CBC6}" type="datetimeFigureOut">
              <a:rPr lang="en-ZA" smtClean="0"/>
              <a:t>2024/06/26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4343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1472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2024/06/26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3772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2024/06/26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071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179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24400" y="1676400"/>
            <a:ext cx="44196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20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676400"/>
            <a:ext cx="4724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387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55776" y="1676400"/>
            <a:ext cx="4419600" cy="4343400"/>
          </a:xfrm>
          <a:noFill/>
        </p:spPr>
        <p:txBody>
          <a:bodyPr/>
          <a:lstStyle>
            <a:lvl1pPr>
              <a:defRPr sz="22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200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0" y="1556792"/>
            <a:ext cx="3419475" cy="4968551"/>
          </a:xfrm>
          <a:solidFill>
            <a:schemeClr val="tx2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275856" y="1916832"/>
            <a:ext cx="3167757" cy="49411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372201" y="1412777"/>
            <a:ext cx="2771800" cy="48965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89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163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6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0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28699"/>
            <a:ext cx="1524000" cy="62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97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Cambr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92100" algn="l" rtl="0" eaLnBrk="1" fontAlgn="base" hangingPunct="1">
        <a:spcBef>
          <a:spcPct val="20000"/>
        </a:spcBef>
        <a:spcAft>
          <a:spcPct val="0"/>
        </a:spcAft>
        <a:buSzPct val="85000"/>
        <a:buFont typeface="Wingdings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77900" indent="-292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South Africa in AGOA: Impact and Renewal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ZA" dirty="0"/>
              <a:t>TIPS Development Dialogue</a:t>
            </a:r>
          </a:p>
          <a:p>
            <a:r>
              <a:rPr lang="en-ZA" dirty="0"/>
              <a:t>Presentation by Saul Levin</a:t>
            </a:r>
          </a:p>
          <a:p>
            <a:r>
              <a:rPr lang="en-ZA" dirty="0"/>
              <a:t>June 2024</a:t>
            </a:r>
          </a:p>
          <a:p>
            <a:r>
              <a:rPr lang="en-ZA" dirty="0"/>
              <a:t>With acknowledgement to Chris Wood </a:t>
            </a:r>
          </a:p>
          <a:p>
            <a:r>
              <a:rPr lang="en-ZA" dirty="0"/>
              <a:t>(lead researcher on the project)</a:t>
            </a:r>
          </a:p>
        </p:txBody>
      </p:sp>
    </p:spTree>
    <p:extLst>
      <p:ext uri="{BB962C8B-B14F-4D97-AF65-F5344CB8AC3E}">
        <p14:creationId xmlns:p14="http://schemas.microsoft.com/office/powerpoint/2010/main" val="1668499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7AF04-0F1B-8D44-D476-1F63FCE37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589CC-631D-F03B-7CE7-4230D1AFD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000" dirty="0"/>
              <a:t>AGOA has helped improve SA exports to the USA</a:t>
            </a:r>
          </a:p>
          <a:p>
            <a:r>
              <a:rPr lang="en-ZA" sz="2000" dirty="0"/>
              <a:t>AGOA provides a platform to engage on trade issues in the absence of a trade agreement, and overall trade in growing</a:t>
            </a:r>
          </a:p>
          <a:p>
            <a:r>
              <a:rPr lang="en-ZA" sz="2000" dirty="0"/>
              <a:t>AGOA is beneficial for both SA &amp; USA – trade, investment &amp; jobs. USA has seen growth in trade in services (USA exports)</a:t>
            </a:r>
          </a:p>
          <a:p>
            <a:r>
              <a:rPr lang="en-ZA" sz="2000" dirty="0"/>
              <a:t>The total saving on taxes and jobs impact relatively small but strategic value in a very competitive trade environment, impacts on investment decisions – contributes to a positive impact in the face of many headwinds in SA manufacturing sector</a:t>
            </a:r>
          </a:p>
          <a:p>
            <a:r>
              <a:rPr lang="en-ZA" sz="2000" dirty="0"/>
              <a:t>AGOA provides the access but need for industrial policy to drive development to access the opportunities - trade policy alone will not achieve industrial development</a:t>
            </a:r>
          </a:p>
          <a:p>
            <a:r>
              <a:rPr lang="en-ZA" sz="2000" dirty="0"/>
              <a:t>There remains a strong development imperative to keep SA in AGOA</a:t>
            </a:r>
          </a:p>
          <a:p>
            <a:pPr marL="0" indent="0">
              <a:buNone/>
            </a:pPr>
            <a:endParaRPr lang="en-ZA" sz="2000" dirty="0"/>
          </a:p>
          <a:p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2946696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D99F2-05D7-F8D2-7805-283435588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377440"/>
            <a:ext cx="7772400" cy="1887855"/>
          </a:xfrm>
        </p:spPr>
        <p:txBody>
          <a:bodyPr/>
          <a:lstStyle/>
          <a:p>
            <a:pPr algn="ctr"/>
            <a:r>
              <a:rPr lang="en-ZA" dirty="0"/>
              <a:t>Thank you</a:t>
            </a:r>
            <a:br>
              <a:rPr lang="en-ZA" dirty="0"/>
            </a:br>
            <a:br>
              <a:rPr lang="en-ZA" dirty="0"/>
            </a:br>
            <a:r>
              <a:rPr lang="en-ZA" sz="2400" b="0" dirty="0"/>
              <a:t>- full paper available on TIPS Website</a:t>
            </a:r>
            <a:br>
              <a:rPr lang="en-ZA" sz="2400" b="0" dirty="0"/>
            </a:br>
            <a:r>
              <a:rPr lang="en-ZA" sz="2400" b="0" dirty="0"/>
              <a:t>www.tips.org.za</a:t>
            </a:r>
          </a:p>
        </p:txBody>
      </p:sp>
    </p:spTree>
    <p:extLst>
      <p:ext uri="{BB962C8B-B14F-4D97-AF65-F5344CB8AC3E}">
        <p14:creationId xmlns:p14="http://schemas.microsoft.com/office/powerpoint/2010/main" val="745501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Overview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3166712" cy="4343400"/>
          </a:xfrm>
        </p:spPr>
        <p:txBody>
          <a:bodyPr>
            <a:normAutofit fontScale="85000" lnSpcReduction="10000"/>
          </a:bodyPr>
          <a:lstStyle/>
          <a:p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AGOA provides benefits for South Africa, and increasing over time</a:t>
            </a:r>
          </a:p>
          <a:p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Benefits are largely in agricultural and manufactured exports from SA to USA (&amp; very beneficial for specific products – wine, citrus, nuts, ice-cream, certain chemicals)</a:t>
            </a:r>
          </a:p>
          <a:p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There are risks to non-continuation of AGOA (it expires in 2025 and needs to be renewed)</a:t>
            </a:r>
          </a:p>
          <a:p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065646" y="1676399"/>
            <a:ext cx="6078354" cy="4613709"/>
          </a:xfrm>
        </p:spPr>
        <p:txBody>
          <a:bodyPr>
            <a:normAutofit/>
          </a:bodyPr>
          <a:lstStyle/>
          <a:p>
            <a:pPr lvl="1"/>
            <a:r>
              <a:rPr lang="en-ZA" dirty="0"/>
              <a:t>Overall trade between USA and SA has been growing in the past decade, including products under AGOA </a:t>
            </a:r>
          </a:p>
          <a:p>
            <a:pPr lvl="1"/>
            <a:r>
              <a:rPr lang="en-ZA" dirty="0"/>
              <a:t>South Africa has been one of the few countries to see the benefits from AGOA (especially non-petroleum exporters) but more can be done</a:t>
            </a:r>
          </a:p>
          <a:p>
            <a:pPr lvl="1"/>
            <a:r>
              <a:rPr lang="en-ZA" dirty="0"/>
              <a:t>AGOA is an important part of USA trade policy with respect to Africa (even though it is unilateral)</a:t>
            </a:r>
          </a:p>
          <a:p>
            <a:pPr lvl="1"/>
            <a:r>
              <a:rPr lang="en-ZA" dirty="0"/>
              <a:t>The benefits of AGOA have not been fully utilised</a:t>
            </a:r>
          </a:p>
          <a:p>
            <a:pPr lvl="1"/>
            <a:r>
              <a:rPr lang="en-ZA" dirty="0"/>
              <a:t>Exporting to the USA is complex and difficult for exporters</a:t>
            </a:r>
          </a:p>
          <a:p>
            <a:pPr lvl="1"/>
            <a:endParaRPr lang="en-ZA" dirty="0"/>
          </a:p>
          <a:p>
            <a:pPr lvl="1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46251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5A4C4-A508-69E7-DA57-660E6A949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TREND</a:t>
            </a:r>
            <a:endParaRPr lang="en-ZA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66FD837-41D5-3583-27E0-C7A0C9D726F7}"/>
              </a:ext>
            </a:extLst>
          </p:cNvPr>
          <p:cNvSpPr txBox="1">
            <a:spLocks noGrp="1"/>
          </p:cNvSpPr>
          <p:nvPr>
            <p:ph type="body" sz="quarter" idx="11"/>
          </p:nvPr>
        </p:nvSpPr>
        <p:spPr>
          <a:xfrm>
            <a:off x="0" y="1676400"/>
            <a:ext cx="3735238" cy="4954241"/>
          </a:xfrm>
          <a:prstGeom prst="rect">
            <a:avLst/>
          </a:prstGeom>
          <a:noFill/>
        </p:spPr>
        <p:txBody>
          <a:bodyPr vert="horz" wrap="square" lIns="34290" tIns="17145" rIns="34290" bIns="17145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SA Exports via AGOA accounted for 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21% of total exports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to the United States in 2022, with AGOA exports surpassing USD 3 billion for the first time (AGOA + GSP 25% in 2022)</a:t>
            </a:r>
          </a:p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On average, AGOA accounted for 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16% of SA – USA exports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 over the past five years This figure undersells the importance of AGOA, due to the presence of very large 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commodity exports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from SA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to the US – which don’t typically benefit from preferences. </a:t>
            </a:r>
          </a:p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Utilisation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 of AGOA is much higher for value added sectors, with 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75% of agriculture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and 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59% of manufacturing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exports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utilising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 the preferences. </a:t>
            </a:r>
            <a:endParaRPr lang="en-ZA" sz="1400" dirty="0">
              <a:solidFill>
                <a:prstClr val="black"/>
              </a:solidFill>
              <a:latin typeface="Arial" panose="020B0604020202020204" pitchFamily="34" charset="0"/>
              <a:ea typeface="Noto Sans Light" panose="020B040204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53DF34E-7F9A-FD1C-9DAA-247D1C5B50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4131369"/>
              </p:ext>
            </p:extLst>
          </p:nvPr>
        </p:nvGraphicFramePr>
        <p:xfrm>
          <a:off x="3674534" y="1381696"/>
          <a:ext cx="5469466" cy="4689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3942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9A643-480A-8682-D9B7-2ADDFFEF4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TARIFF BENEFIT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5155B4-EE53-6F5D-0227-B51E8C3048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9917" y="1417638"/>
            <a:ext cx="3545457" cy="4572000"/>
          </a:xfrm>
        </p:spPr>
        <p:txBody>
          <a:bodyPr>
            <a:normAutofit fontScale="55000" lnSpcReduction="20000"/>
          </a:bodyPr>
          <a:lstStyle/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South African exports via AGOA reduced customs duties by approximately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USD 99 million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(ZAR 1,8 billion) in 2022</a:t>
            </a:r>
          </a:p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Companies avoided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USD 566 million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(ZAR 10,4 billion at 2022 rates) in tariffs over the last ten years. </a:t>
            </a:r>
          </a:p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This direct cost almost certainly undersells the benefit of AGOA, given that many of the benefits result from the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competitiveness impact</a:t>
            </a:r>
          </a:p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The total cost in foregone tariffs from trade with South Africa equivalent to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0.0000165% of the US Federal Government spending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 in 2022.</a:t>
            </a:r>
            <a:endParaRPr lang="en-ZA" sz="2400" dirty="0">
              <a:solidFill>
                <a:prstClr val="black"/>
              </a:solidFill>
              <a:latin typeface="Arial" panose="020B0604020202020204" pitchFamily="34" charset="0"/>
              <a:ea typeface="Noto Sans Light" panose="020B040204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E60EBDF-E22B-BA73-7349-E78792B033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3060908"/>
              </p:ext>
            </p:extLst>
          </p:nvPr>
        </p:nvGraphicFramePr>
        <p:xfrm>
          <a:off x="129076" y="1417638"/>
          <a:ext cx="5469467" cy="243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BBBE2B3-FA6C-4CE1-0C6C-9D97AC45F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7636958"/>
              </p:ext>
            </p:extLst>
          </p:nvPr>
        </p:nvGraphicFramePr>
        <p:xfrm>
          <a:off x="179875" y="4061897"/>
          <a:ext cx="5367867" cy="2521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2949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16556-929C-B7C7-A37B-66BA4897B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COMPETITIVENESS BENEFIT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8A0F9-C6C4-2E16-24DA-438E0CB5ED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061509" cy="4715774"/>
          </a:xfrm>
        </p:spPr>
        <p:txBody>
          <a:bodyPr>
            <a:normAutofit/>
          </a:bodyPr>
          <a:lstStyle/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In order to estimate the impact of a loss of competitiveness, an assessment was designed </a:t>
            </a:r>
            <a:r>
              <a:rPr lang="en-US" sz="1400" dirty="0" err="1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utilising</a:t>
            </a:r>
            <a:r>
              <a:rPr lang="en-US" sz="1400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 a </a:t>
            </a:r>
            <a:r>
              <a:rPr lang="en-US" sz="1400" b="1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Revealed preference, </a:t>
            </a:r>
            <a:r>
              <a:rPr lang="en-US" sz="1400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which gives an estimate the extent to which our share of imports would change if tariffs increase. </a:t>
            </a:r>
          </a:p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Using this approach the average annual risks from eroded competitiveness would have been an estimated at $</a:t>
            </a:r>
            <a:r>
              <a:rPr lang="en-US" sz="1400" b="1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105 million</a:t>
            </a:r>
            <a:r>
              <a:rPr lang="en-US" sz="1400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 (approx. R2 billion) between 2017 and 2021 (without AGOA). </a:t>
            </a:r>
          </a:p>
          <a:p>
            <a:pPr marL="358775" indent="-358775" algn="just" defTabSz="815727">
              <a:lnSpc>
                <a:spcPct val="14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Manufacturing would absorb the largest share of the loss, with average annual risks of </a:t>
            </a:r>
            <a:r>
              <a:rPr lang="en-US" sz="1400" b="1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$71 million</a:t>
            </a:r>
            <a:r>
              <a:rPr lang="en-US" sz="1400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, while agriculture faces annual risks of </a:t>
            </a:r>
            <a:r>
              <a:rPr lang="en-US" sz="1400" b="1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$7 million</a:t>
            </a:r>
            <a:r>
              <a:rPr lang="en-US" sz="1400" dirty="0">
                <a:latin typeface="Arial" panose="020B0604020202020204" pitchFamily="34" charset="0"/>
                <a:ea typeface="Noto Sans Light" panose="020B0402040504020204" pitchFamily="34" charset="0"/>
                <a:cs typeface="Arial" panose="020B0604020202020204" pitchFamily="34" charset="0"/>
              </a:rPr>
              <a:t>. </a:t>
            </a:r>
            <a:endParaRPr lang="en-ZA" sz="1400" dirty="0">
              <a:latin typeface="Arial" panose="020B0604020202020204" pitchFamily="34" charset="0"/>
              <a:ea typeface="Noto Sans Light" panose="020B0402040504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04F649-77EA-F266-2FF5-BC11C0338372}"/>
                  </a:ext>
                </a:extLst>
              </p:cNvPr>
              <p:cNvSpPr txBox="1"/>
              <p:nvPr/>
            </p:nvSpPr>
            <p:spPr>
              <a:xfrm>
                <a:off x="4388225" y="1294787"/>
                <a:ext cx="4747149" cy="4438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ZA" sz="1100" i="1" smtClean="0">
                          <a:latin typeface="Cambria Math" panose="02040503050406030204" pitchFamily="18" charset="0"/>
                        </a:rPr>
                        <m:t>𝑅𝑒𝑣𝑒𝑎𝑙𝑒𝑑</m:t>
                      </m:r>
                      <m:r>
                        <a:rPr lang="en-ZA" sz="11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ZA" sz="1100" i="1">
                          <a:latin typeface="Cambria Math" panose="02040503050406030204" pitchFamily="18" charset="0"/>
                        </a:rPr>
                        <m:t>𝑝𝑟𝑒𝑓𝑒𝑟𝑒𝑛𝑐𝑒</m:t>
                      </m:r>
                      <m:r>
                        <a:rPr lang="en-ZA" sz="11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ZA" sz="11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ZA" sz="1100" i="1">
                              <a:latin typeface="Cambria Math" panose="02040503050406030204" pitchFamily="18" charset="0"/>
                            </a:rPr>
                            <m:t>𝐶𝑜𝑢𝑛𝑡𝑟𝑦</m:t>
                          </m:r>
                          <m:r>
                            <a:rPr lang="en-ZA" sz="11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ZA" sz="1100" i="1">
                              <a:latin typeface="Cambria Math" panose="02040503050406030204" pitchFamily="18" charset="0"/>
                            </a:rPr>
                            <m:t>𝑖𝑚𝑝𝑜𝑟𝑡</m:t>
                          </m:r>
                          <m:r>
                            <a:rPr lang="en-ZA" sz="11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ZA" sz="1100" i="1">
                              <a:latin typeface="Cambria Math" panose="02040503050406030204" pitchFamily="18" charset="0"/>
                            </a:rPr>
                            <m:t>𝑣𝑜𝑙𝑢𝑚𝑒</m:t>
                          </m:r>
                        </m:num>
                        <m:den>
                          <m:r>
                            <a:rPr lang="en-ZA" sz="1100" i="1">
                              <a:latin typeface="Cambria Math" panose="02040503050406030204" pitchFamily="18" charset="0"/>
                            </a:rPr>
                            <m:t>𝑇𝑜𝑡𝑎𝑙</m:t>
                          </m:r>
                          <m:r>
                            <a:rPr lang="en-ZA" sz="11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ZA" sz="1100" i="1">
                              <a:latin typeface="Cambria Math" panose="02040503050406030204" pitchFamily="18" charset="0"/>
                            </a:rPr>
                            <m:t>𝑖𝑚𝑝𝑜𝑟𝑡</m:t>
                          </m:r>
                          <m:r>
                            <a:rPr lang="en-ZA" sz="11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ZA" sz="1100" i="1">
                              <a:latin typeface="Cambria Math" panose="02040503050406030204" pitchFamily="18" charset="0"/>
                            </a:rPr>
                            <m:t>𝑣𝑜𝑙𝑢𝑚𝑒</m:t>
                          </m:r>
                        </m:den>
                      </m:f>
                      <m:r>
                        <a:rPr lang="en-ZA" sz="11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ZA" sz="11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ZA" sz="1100" i="1">
                              <a:latin typeface="Cambria Math" panose="02040503050406030204" pitchFamily="18" charset="0"/>
                            </a:rPr>
                            <m:t>𝑃𝑟𝑒𝑓𝑒𝑟𝑒𝑛𝑐𝑒</m:t>
                          </m:r>
                          <m:r>
                            <a:rPr lang="en-ZA" sz="11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ZA" sz="1100" i="1">
                              <a:latin typeface="Cambria Math" panose="02040503050406030204" pitchFamily="18" charset="0"/>
                            </a:rPr>
                            <m:t>𝑚𝑎𝑟𝑔𝑖𝑛</m:t>
                          </m:r>
                        </m:num>
                        <m:den>
                          <m:d>
                            <m:dPr>
                              <m:ctrlPr>
                                <a:rPr lang="en-ZA" sz="11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ZA" sz="1100" i="1">
                                  <a:latin typeface="Cambria Math" panose="02040503050406030204" pitchFamily="18" charset="0"/>
                                </a:rPr>
                                <m:t>𝑃𝑟𝑖𝑐𝑒</m:t>
                              </m:r>
                              <m:r>
                                <a:rPr lang="en-ZA" sz="11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ZA" sz="1100" i="1">
                                  <a:latin typeface="Cambria Math" panose="02040503050406030204" pitchFamily="18" charset="0"/>
                                </a:rPr>
                                <m:t>𝑇𝑎𝑟𝑖𝑓𝑓</m:t>
                              </m:r>
                            </m:e>
                          </m:d>
                        </m:den>
                      </m:f>
                      <m:r>
                        <a:rPr lang="en-ZA" sz="110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ZA" sz="11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04F649-77EA-F266-2FF5-BC11C0338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225" y="1294787"/>
                <a:ext cx="4747149" cy="443839"/>
              </a:xfrm>
              <a:prstGeom prst="rect">
                <a:avLst/>
              </a:prstGeom>
              <a:blipFill>
                <a:blip r:embed="rId2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8B0F11B-D316-C5C0-ECC3-F943EDC694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5967745"/>
              </p:ext>
            </p:extLst>
          </p:nvPr>
        </p:nvGraphicFramePr>
        <p:xfrm>
          <a:off x="3932114" y="2052052"/>
          <a:ext cx="5211886" cy="423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307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F6F43-ABE3-9801-1C0A-F59978D7F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52" y="122696"/>
            <a:ext cx="6293457" cy="569675"/>
          </a:xfrm>
        </p:spPr>
        <p:txBody>
          <a:bodyPr>
            <a:noAutofit/>
          </a:bodyPr>
          <a:lstStyle/>
          <a:p>
            <a:r>
              <a:rPr lang="en-ZA" sz="2800" dirty="0"/>
              <a:t>Jobs impact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4C01C8C-2823-AD68-FE68-672393D056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417690"/>
              </p:ext>
            </p:extLst>
          </p:nvPr>
        </p:nvGraphicFramePr>
        <p:xfrm>
          <a:off x="0" y="755375"/>
          <a:ext cx="8921363" cy="2697139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4281414">
                  <a:extLst>
                    <a:ext uri="{9D8B030D-6E8A-4147-A177-3AD203B41FA5}">
                      <a16:colId xmlns:a16="http://schemas.microsoft.com/office/drawing/2014/main" val="2608231459"/>
                    </a:ext>
                  </a:extLst>
                </a:gridCol>
                <a:gridCol w="4639949">
                  <a:extLst>
                    <a:ext uri="{9D8B030D-6E8A-4147-A177-3AD203B41FA5}">
                      <a16:colId xmlns:a16="http://schemas.microsoft.com/office/drawing/2014/main" val="2734337908"/>
                    </a:ext>
                  </a:extLst>
                </a:gridCol>
              </a:tblGrid>
              <a:tr h="27691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Sector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AGOA exports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4248501"/>
                  </a:ext>
                </a:extLst>
              </a:tr>
              <a:tr h="292339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Direct jobs estimates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0690520"/>
                  </a:ext>
                </a:extLst>
              </a:tr>
              <a:tr h="1781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Manufacturing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13 877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8041573"/>
                  </a:ext>
                </a:extLst>
              </a:tr>
              <a:tr h="1781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200" b="1">
                          <a:solidFill>
                            <a:srgbClr val="000000"/>
                          </a:solidFill>
                          <a:effectLst/>
                        </a:rPr>
                        <a:t>Agriculture</a:t>
                      </a:r>
                      <a:endParaRPr lang="en-ZA" sz="12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5023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9770369"/>
                  </a:ext>
                </a:extLst>
              </a:tr>
              <a:tr h="1781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Mining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430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0614693"/>
                  </a:ext>
                </a:extLst>
              </a:tr>
              <a:tr h="1781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Total (SA jobs)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en-ZA" sz="1200" b="1" dirty="0">
                          <a:solidFill>
                            <a:srgbClr val="000000"/>
                          </a:solidFill>
                          <a:effectLst/>
                        </a:rPr>
                        <a:t>19 331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9981342"/>
                  </a:ext>
                </a:extLst>
              </a:tr>
              <a:tr h="1766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5509996"/>
                  </a:ext>
                </a:extLst>
              </a:tr>
              <a:tr h="2857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200" dirty="0"/>
                        <a:t>Indirect jobs in SA estimate (SA jobs)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b="1" dirty="0"/>
                        <a:t>35 795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6398141"/>
                  </a:ext>
                </a:extLst>
              </a:tr>
              <a:tr h="2857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200" dirty="0"/>
                        <a:t>Jobs benefit from SA AGOA (USA jobs) 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b="1" dirty="0"/>
                        <a:t>18 000 </a:t>
                      </a:r>
                      <a:endParaRPr lang="en-ZA" sz="1200" b="1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5668193"/>
                  </a:ext>
                </a:extLst>
              </a:tr>
              <a:tr h="2857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/>
                        <a:t>Jobs benefit from total AGOA (USA jobs) </a:t>
                      </a:r>
                      <a:endParaRPr lang="en-ZA" sz="12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b="1" dirty="0"/>
                        <a:t>155 000</a:t>
                      </a:r>
                      <a:endParaRPr lang="en-ZA" sz="1200" b="1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4488980"/>
                  </a:ext>
                </a:extLst>
              </a:tr>
              <a:tr h="2845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dirty="0">
                          <a:effectLst/>
                          <a:latin typeface="Roboto" panose="02000000000000000000" pitchFamily="2" charset="0"/>
                          <a:ea typeface="Times" panose="02020603050405020304" pitchFamily="18" charset="0"/>
                          <a:cs typeface="Arial" panose="020B0604020202020204" pitchFamily="34" charset="0"/>
                        </a:rPr>
                        <a:t>Total trade SA with USA (USA jobs)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b="1" dirty="0">
                          <a:effectLst/>
                          <a:latin typeface="Roboto" panose="02000000000000000000" pitchFamily="2" charset="0"/>
                          <a:ea typeface="Times" panose="02020603050405020304" pitchFamily="18" charset="0"/>
                          <a:cs typeface="Arial" panose="020B0604020202020204" pitchFamily="34" charset="0"/>
                        </a:rPr>
                        <a:t>61 720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650648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3A02BDE-5B29-9C31-5496-6D59E2CD00DF}"/>
              </a:ext>
            </a:extLst>
          </p:cNvPr>
          <p:cNvSpPr txBox="1"/>
          <p:nvPr/>
        </p:nvSpPr>
        <p:spPr>
          <a:xfrm>
            <a:off x="0" y="3429000"/>
            <a:ext cx="3641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dirty="0"/>
              <a:t>Source: TIPS 2024, various reports and datasets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522FB2-2CF9-6098-0A0C-C66C2D46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56" y="4111040"/>
            <a:ext cx="6876288" cy="24599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0BDEBE-892E-F7E3-4DDF-56F63E7DBE7A}"/>
              </a:ext>
            </a:extLst>
          </p:cNvPr>
          <p:cNvSpPr txBox="1"/>
          <p:nvPr/>
        </p:nvSpPr>
        <p:spPr>
          <a:xfrm>
            <a:off x="557784" y="3710930"/>
            <a:ext cx="78638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ZA" sz="2000" b="1" i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South African share of US imports of select Critical Minerals, 2017-2021</a:t>
            </a:r>
            <a:endParaRPr lang="en-ZA" sz="2000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1F767C-7E1B-84C0-FDD9-61AF8A01432D}"/>
              </a:ext>
            </a:extLst>
          </p:cNvPr>
          <p:cNvSpPr txBox="1"/>
          <p:nvPr/>
        </p:nvSpPr>
        <p:spPr>
          <a:xfrm>
            <a:off x="722376" y="6570977"/>
            <a:ext cx="7287768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2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CEPII, BACI (Base pour </a:t>
            </a:r>
            <a:r>
              <a:rPr lang="en-ZA" sz="12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l'Analyse</a:t>
            </a:r>
            <a:r>
              <a:rPr lang="en-ZA" sz="12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 Commerce International), 2022; USGS List of Critical Minerals 2022.</a:t>
            </a:r>
            <a:endParaRPr lang="en-ZA" sz="1100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026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10674-36F8-DB68-24B9-2E80C0730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Utilisation of AGOA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3493637-0F0D-AD25-A44E-67F6AB03F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937147"/>
              </p:ext>
            </p:extLst>
          </p:nvPr>
        </p:nvGraphicFramePr>
        <p:xfrm>
          <a:off x="182033" y="1542163"/>
          <a:ext cx="8779933" cy="4516661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490134">
                  <a:extLst>
                    <a:ext uri="{9D8B030D-6E8A-4147-A177-3AD203B41FA5}">
                      <a16:colId xmlns:a16="http://schemas.microsoft.com/office/drawing/2014/main" val="3944324349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1123075619"/>
                    </a:ext>
                  </a:extLst>
                </a:gridCol>
                <a:gridCol w="1663700">
                  <a:extLst>
                    <a:ext uri="{9D8B030D-6E8A-4147-A177-3AD203B41FA5}">
                      <a16:colId xmlns:a16="http://schemas.microsoft.com/office/drawing/2014/main" val="971428593"/>
                    </a:ext>
                  </a:extLst>
                </a:gridCol>
                <a:gridCol w="1684866">
                  <a:extLst>
                    <a:ext uri="{9D8B030D-6E8A-4147-A177-3AD203B41FA5}">
                      <a16:colId xmlns:a16="http://schemas.microsoft.com/office/drawing/2014/main" val="4235672567"/>
                    </a:ext>
                  </a:extLst>
                </a:gridCol>
                <a:gridCol w="928148">
                  <a:extLst>
                    <a:ext uri="{9D8B030D-6E8A-4147-A177-3AD203B41FA5}">
                      <a16:colId xmlns:a16="http://schemas.microsoft.com/office/drawing/2014/main" val="4156587770"/>
                    </a:ext>
                  </a:extLst>
                </a:gridCol>
                <a:gridCol w="600085">
                  <a:extLst>
                    <a:ext uri="{9D8B030D-6E8A-4147-A177-3AD203B41FA5}">
                      <a16:colId xmlns:a16="http://schemas.microsoft.com/office/drawing/2014/main" val="3515325445"/>
                    </a:ext>
                  </a:extLst>
                </a:gridCol>
              </a:tblGrid>
              <a:tr h="774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b="1">
                          <a:solidFill>
                            <a:srgbClr val="000000"/>
                          </a:solidFill>
                          <a:effectLst/>
                        </a:rPr>
                        <a:t>Sector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b="1">
                          <a:solidFill>
                            <a:srgbClr val="000000"/>
                          </a:solidFill>
                          <a:effectLst/>
                        </a:rPr>
                        <a:t>Subsector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b="1">
                          <a:solidFill>
                            <a:srgbClr val="000000"/>
                          </a:solidFill>
                          <a:effectLst/>
                        </a:rPr>
                        <a:t>AGOA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b="1">
                          <a:solidFill>
                            <a:srgbClr val="000000"/>
                          </a:solidFill>
                          <a:effectLst/>
                        </a:rPr>
                        <a:t>Non-AGOA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b="1">
                          <a:solidFill>
                            <a:srgbClr val="000000"/>
                          </a:solidFill>
                          <a:effectLst/>
                        </a:rPr>
                        <a:t>AGOA</a:t>
                      </a:r>
                      <a:endParaRPr lang="en-ZA" sz="14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b="1">
                          <a:solidFill>
                            <a:srgbClr val="000000"/>
                          </a:solidFill>
                          <a:effectLst/>
                        </a:rPr>
                        <a:t>Utilisation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b="1" dirty="0">
                          <a:solidFill>
                            <a:srgbClr val="000000"/>
                          </a:solidFill>
                          <a:effectLst/>
                        </a:rPr>
                        <a:t>GSP share</a:t>
                      </a:r>
                      <a:endParaRPr lang="en-ZA" sz="14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1553434985"/>
                  </a:ext>
                </a:extLst>
              </a:tr>
              <a:tr h="247346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 b="1" dirty="0">
                          <a:solidFill>
                            <a:srgbClr val="000000"/>
                          </a:solidFill>
                          <a:effectLst/>
                        </a:rPr>
                        <a:t>Agriculture</a:t>
                      </a:r>
                      <a:endParaRPr lang="en-ZA" sz="14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Fruit, Vegetables &amp; Flowers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231 389 611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22 953 709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91%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2%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2714166380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Agricultural commodities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16 669 061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4 809 433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78%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0%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330070639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Meat &amp; livestock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39 000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364 450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10%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0%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3954836562"/>
                  </a:ext>
                </a:extLst>
              </a:tr>
              <a:tr h="510800">
                <a:tc rowSpan="10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 b="1" dirty="0">
                          <a:solidFill>
                            <a:srgbClr val="000000"/>
                          </a:solidFill>
                          <a:effectLst/>
                        </a:rPr>
                        <a:t>Manufacturing</a:t>
                      </a:r>
                      <a:endParaRPr lang="en-ZA" sz="14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Automotives &amp; transport equipment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dirty="0">
                          <a:solidFill>
                            <a:srgbClr val="000000"/>
                          </a:solidFill>
                          <a:effectLst/>
                        </a:rPr>
                        <a:t>USD 1 563 847 303</a:t>
                      </a:r>
                      <a:endParaRPr lang="en-ZA" sz="14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73 984 516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95%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2%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1546787522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Metals &amp; Machinery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520 361 119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400 190 880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57%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13%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3710061444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Petrochemicals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353 138 767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158 211 906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69%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18%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2661443819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Agroprocessing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167 745 166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80 001 982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68%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5%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3964439007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Electrical machinery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dirty="0">
                          <a:solidFill>
                            <a:srgbClr val="000000"/>
                          </a:solidFill>
                          <a:effectLst/>
                        </a:rPr>
                        <a:t>USD 9 378 341</a:t>
                      </a:r>
                      <a:endParaRPr lang="en-ZA" sz="14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35 157 390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21%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27%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2295341088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CTFL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6 787 763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40 695 586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14%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13%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1330264027"/>
                  </a:ext>
                </a:extLst>
              </a:tr>
              <a:tr h="510800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Wood Products, Pulp &amp; Paper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1 853 273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6 654 790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22%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47%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1203712284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Professional equipment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316 178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15 802 588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2%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73%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749928338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Other manufacturing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dirty="0">
                          <a:solidFill>
                            <a:srgbClr val="000000"/>
                          </a:solidFill>
                          <a:effectLst/>
                        </a:rPr>
                        <a:t>USD 241 040</a:t>
                      </a:r>
                      <a:endParaRPr lang="en-ZA" sz="14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4 545 094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5%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14%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565589917"/>
                  </a:ext>
                </a:extLst>
              </a:tr>
              <a:tr h="247346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Glass &amp; Mineral Products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144 041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USD 1 483 035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>
                          <a:solidFill>
                            <a:srgbClr val="000000"/>
                          </a:solidFill>
                          <a:effectLst/>
                        </a:rPr>
                        <a:t>9%</a:t>
                      </a:r>
                      <a:endParaRPr lang="en-ZA" sz="140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ZA" sz="1400" dirty="0">
                          <a:solidFill>
                            <a:srgbClr val="000000"/>
                          </a:solidFill>
                          <a:effectLst/>
                        </a:rPr>
                        <a:t>17%</a:t>
                      </a:r>
                      <a:endParaRPr lang="en-ZA" sz="1400" dirty="0">
                        <a:effectLst/>
                        <a:latin typeface="Roboto" panose="02000000000000000000" pitchFamily="2" charset="0"/>
                        <a:ea typeface="Times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113" marR="63113" marT="0" marB="0" anchor="ctr"/>
                </a:tc>
                <a:extLst>
                  <a:ext uri="{0D108BD9-81ED-4DB2-BD59-A6C34878D82A}">
                    <a16:rowId xmlns:a16="http://schemas.microsoft.com/office/drawing/2014/main" val="166546562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C21B886-9190-8C90-D868-6F457F0A5EAC}"/>
              </a:ext>
            </a:extLst>
          </p:cNvPr>
          <p:cNvSpPr txBox="1"/>
          <p:nvPr/>
        </p:nvSpPr>
        <p:spPr>
          <a:xfrm>
            <a:off x="1069675" y="6297283"/>
            <a:ext cx="6572184" cy="369332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schemeClr val="bg1"/>
                </a:solidFill>
              </a:rPr>
              <a:t>There are opportunities to expand South Africa’s utilisation of AGOA</a:t>
            </a:r>
          </a:p>
        </p:txBody>
      </p:sp>
    </p:spTree>
    <p:extLst>
      <p:ext uri="{BB962C8B-B14F-4D97-AF65-F5344CB8AC3E}">
        <p14:creationId xmlns:p14="http://schemas.microsoft.com/office/powerpoint/2010/main" val="3538521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80034-B138-0DB0-6D4B-10C3A1B0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AGOA Risks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4C9F6-57A5-F067-BB41-102CC03FB9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/>
              <a:t>Increasingly aligned to trade or political requirements to stay in (e.g. SA out of cycle review or Eswatini) – a process that can be mis-used / subject to lobbies </a:t>
            </a:r>
          </a:p>
          <a:p>
            <a:r>
              <a:rPr lang="en-ZA" dirty="0"/>
              <a:t>Not an FTA so ad-hoc negotiating mechanisms (incl. hearings in congress)</a:t>
            </a:r>
          </a:p>
          <a:p>
            <a:r>
              <a:rPr lang="en-ZA" dirty="0"/>
              <a:t>South Africa is a significant beneficiary of AGOA – less so for other African countries, esp. non-oil (SA half of non-petroleum manufactured exports under AGOA)</a:t>
            </a:r>
          </a:p>
          <a:p>
            <a:r>
              <a:rPr lang="en-ZA" dirty="0"/>
              <a:t>Five countries make up over 80% of exports under AGOA (SA (mix), Nigeria (oil), Ghana (mix), Angola (oil) &amp; Kenya(</a:t>
            </a:r>
            <a:r>
              <a:rPr lang="en-ZA" dirty="0" err="1"/>
              <a:t>agric&amp;manuf</a:t>
            </a:r>
            <a:r>
              <a:rPr lang="en-ZA" dirty="0"/>
              <a:t>))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D7097-FA4E-66BD-4C65-6596B5CEFB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ZA" dirty="0"/>
              <a:t>Without AGOA preferences will our manufactured exports be as competitive in USA market?</a:t>
            </a:r>
          </a:p>
          <a:p>
            <a:r>
              <a:rPr lang="en-ZA" dirty="0"/>
              <a:t>Despite AGOA, majority of SA exports still commodities (PGMs, diamonds, gold)</a:t>
            </a:r>
          </a:p>
        </p:txBody>
      </p:sp>
    </p:spTree>
    <p:extLst>
      <p:ext uri="{BB962C8B-B14F-4D97-AF65-F5344CB8AC3E}">
        <p14:creationId xmlns:p14="http://schemas.microsoft.com/office/powerpoint/2010/main" val="2214167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60F28-B94F-9454-E70B-86D787F28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AGOA opportunities?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5AE89-0CFA-C4FE-0E98-32440C3DF6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sz="2400" dirty="0"/>
              <a:t>A longer extension would see benefits in investing in developing exports to the USA</a:t>
            </a:r>
          </a:p>
          <a:p>
            <a:r>
              <a:rPr lang="en-ZA" sz="2400" dirty="0"/>
              <a:t>Investment by US firms into African countries to align with AGOA</a:t>
            </a:r>
          </a:p>
          <a:p>
            <a:r>
              <a:rPr lang="en-ZA" sz="2400" dirty="0"/>
              <a:t>Regional opportunities to grow exports (also regional growth is good for neighbours) + RVCs - can the four anchor markets support regional growth through AGOA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30B39-0EE5-E6A3-3935-513AE6E9E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1358" cy="4665428"/>
          </a:xfrm>
        </p:spPr>
        <p:txBody>
          <a:bodyPr>
            <a:normAutofit fontScale="92500" lnSpcReduction="20000"/>
          </a:bodyPr>
          <a:lstStyle/>
          <a:p>
            <a:r>
              <a:rPr lang="en-ZA" sz="2400" dirty="0"/>
              <a:t>Tariff lines under AGOA are an opportunity to export increasingly complex / value add goods (AGOA provides space to support beneficiation &amp; diversification of exports). But requires improved support measures …</a:t>
            </a:r>
          </a:p>
          <a:p>
            <a:r>
              <a:rPr lang="en-ZA" sz="2400" dirty="0"/>
              <a:t>Clear benefits to USA from AGOA – jobs created, new investment opportunities, access to critical minerals and growth in trade in services. These will grow with AGOAs continuation and strong bilaterial trade relations.</a:t>
            </a:r>
          </a:p>
        </p:txBody>
      </p:sp>
    </p:spTree>
    <p:extLst>
      <p:ext uri="{BB962C8B-B14F-4D97-AF65-F5344CB8AC3E}">
        <p14:creationId xmlns:p14="http://schemas.microsoft.com/office/powerpoint/2010/main" val="3114085346"/>
      </p:ext>
    </p:extLst>
  </p:cSld>
  <p:clrMapOvr>
    <a:masterClrMapping/>
  </p:clrMapOvr>
</p:sld>
</file>

<file path=ppt/theme/theme1.xml><?xml version="1.0" encoding="utf-8"?>
<a:theme xmlns:a="http://schemas.openxmlformats.org/drawingml/2006/main" name="TIP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671C717-EBA4-48D9-B729-3447F2EED03A}" vid="{CEB3CCAD-C12F-48E5-9C44-EE45D26F68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TIPS presentation NM</Template>
  <TotalTime>2019</TotalTime>
  <Words>1232</Words>
  <Application>Microsoft Office PowerPoint</Application>
  <PresentationFormat>On-screen Show (4:3)</PresentationFormat>
  <Paragraphs>150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Cambria</vt:lpstr>
      <vt:lpstr>Cambria Math</vt:lpstr>
      <vt:lpstr>Roboto</vt:lpstr>
      <vt:lpstr>Wingdings</vt:lpstr>
      <vt:lpstr>TIPS</vt:lpstr>
      <vt:lpstr>South Africa in AGOA: Impact and Renewal</vt:lpstr>
      <vt:lpstr>Overview</vt:lpstr>
      <vt:lpstr>OVERALL TREND</vt:lpstr>
      <vt:lpstr>TARIFF BENEFIT</vt:lpstr>
      <vt:lpstr>COMPETITIVENESS BENEFIT</vt:lpstr>
      <vt:lpstr>Jobs impact</vt:lpstr>
      <vt:lpstr>Utilisation of AGOA</vt:lpstr>
      <vt:lpstr>AGOA Risks</vt:lpstr>
      <vt:lpstr>AGOA opportunities?</vt:lpstr>
      <vt:lpstr>Conclusions</vt:lpstr>
      <vt:lpstr>Thank you  - full paper available on TIPS Website www.tips.org.za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Saul Levin</dc:creator>
  <cp:lastModifiedBy>Saul Levin</cp:lastModifiedBy>
  <cp:revision>32</cp:revision>
  <dcterms:created xsi:type="dcterms:W3CDTF">2024-06-24T08:42:36Z</dcterms:created>
  <dcterms:modified xsi:type="dcterms:W3CDTF">2024-06-26T05:32:25Z</dcterms:modified>
</cp:coreProperties>
</file>